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6" r:id="rId10"/>
    <p:sldId id="263" r:id="rId11"/>
    <p:sldId id="264" r:id="rId12"/>
    <p:sldId id="265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847A-8EBA-48F8-8EC5-44CF5DBAFC55}" type="datetimeFigureOut">
              <a:rPr lang="ru-KZ" smtClean="0"/>
              <a:t>07.10.2025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E0966A5-FF40-4E92-B3B2-C37590C5B449}" type="slidenum">
              <a:rPr lang="ru-KZ" smtClean="0"/>
              <a:t>‹#›</a:t>
            </a:fld>
            <a:endParaRPr lang="ru-KZ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7345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847A-8EBA-48F8-8EC5-44CF5DBAFC55}" type="datetimeFigureOut">
              <a:rPr lang="ru-KZ" smtClean="0"/>
              <a:t>07.10.2025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966A5-FF40-4E92-B3B2-C37590C5B449}" type="slidenum">
              <a:rPr lang="ru-KZ" smtClean="0"/>
              <a:t>‹#›</a:t>
            </a:fld>
            <a:endParaRPr lang="ru-KZ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6307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847A-8EBA-48F8-8EC5-44CF5DBAFC55}" type="datetimeFigureOut">
              <a:rPr lang="ru-KZ" smtClean="0"/>
              <a:t>07.10.2025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966A5-FF40-4E92-B3B2-C37590C5B449}" type="slidenum">
              <a:rPr lang="ru-KZ" smtClean="0"/>
              <a:t>‹#›</a:t>
            </a:fld>
            <a:endParaRPr lang="ru-KZ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6419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847A-8EBA-48F8-8EC5-44CF5DBAFC55}" type="datetimeFigureOut">
              <a:rPr lang="ru-KZ" smtClean="0"/>
              <a:t>07.10.2025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966A5-FF40-4E92-B3B2-C37590C5B449}" type="slidenum">
              <a:rPr lang="ru-KZ" smtClean="0"/>
              <a:t>‹#›</a:t>
            </a:fld>
            <a:endParaRPr lang="ru-KZ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504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847A-8EBA-48F8-8EC5-44CF5DBAFC55}" type="datetimeFigureOut">
              <a:rPr lang="ru-KZ" smtClean="0"/>
              <a:t>07.10.2025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966A5-FF40-4E92-B3B2-C37590C5B449}" type="slidenum">
              <a:rPr lang="ru-KZ" smtClean="0"/>
              <a:t>‹#›</a:t>
            </a:fld>
            <a:endParaRPr lang="ru-KZ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731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847A-8EBA-48F8-8EC5-44CF5DBAFC55}" type="datetimeFigureOut">
              <a:rPr lang="ru-KZ" smtClean="0"/>
              <a:t>07.10.2025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966A5-FF40-4E92-B3B2-C37590C5B449}" type="slidenum">
              <a:rPr lang="ru-KZ" smtClean="0"/>
              <a:t>‹#›</a:t>
            </a:fld>
            <a:endParaRPr lang="ru-KZ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4010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847A-8EBA-48F8-8EC5-44CF5DBAFC55}" type="datetimeFigureOut">
              <a:rPr lang="ru-KZ" smtClean="0"/>
              <a:t>07.10.2025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966A5-FF40-4E92-B3B2-C37590C5B449}" type="slidenum">
              <a:rPr lang="ru-KZ" smtClean="0"/>
              <a:t>‹#›</a:t>
            </a:fld>
            <a:endParaRPr lang="ru-KZ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690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847A-8EBA-48F8-8EC5-44CF5DBAFC55}" type="datetimeFigureOut">
              <a:rPr lang="ru-KZ" smtClean="0"/>
              <a:t>07.10.2025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966A5-FF40-4E92-B3B2-C37590C5B449}" type="slidenum">
              <a:rPr lang="ru-KZ" smtClean="0"/>
              <a:t>‹#›</a:t>
            </a:fld>
            <a:endParaRPr lang="ru-KZ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932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847A-8EBA-48F8-8EC5-44CF5DBAFC55}" type="datetimeFigureOut">
              <a:rPr lang="ru-KZ" smtClean="0"/>
              <a:t>07.10.2025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966A5-FF40-4E92-B3B2-C37590C5B44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17230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847A-8EBA-48F8-8EC5-44CF5DBAFC55}" type="datetimeFigureOut">
              <a:rPr lang="ru-KZ" smtClean="0"/>
              <a:t>07.10.2025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966A5-FF40-4E92-B3B2-C37590C5B449}" type="slidenum">
              <a:rPr lang="ru-KZ" smtClean="0"/>
              <a:t>‹#›</a:t>
            </a:fld>
            <a:endParaRPr lang="ru-KZ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7199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ED3F847A-8EBA-48F8-8EC5-44CF5DBAFC55}" type="datetimeFigureOut">
              <a:rPr lang="ru-KZ" smtClean="0"/>
              <a:t>07.10.2025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966A5-FF40-4E92-B3B2-C37590C5B449}" type="slidenum">
              <a:rPr lang="ru-KZ" smtClean="0"/>
              <a:t>‹#›</a:t>
            </a:fld>
            <a:endParaRPr lang="ru-KZ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12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F847A-8EBA-48F8-8EC5-44CF5DBAFC55}" type="datetimeFigureOut">
              <a:rPr lang="ru-KZ" smtClean="0"/>
              <a:t>07.10.2025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E0966A5-FF40-4E92-B3B2-C37590C5B449}" type="slidenum">
              <a:rPr lang="ru-KZ" smtClean="0"/>
              <a:t>‹#›</a:t>
            </a:fld>
            <a:endParaRPr lang="ru-KZ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4657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66A3E0-C15F-C806-614F-0E0137C951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887569"/>
            <a:ext cx="8637073" cy="2541431"/>
          </a:xfrm>
        </p:spPr>
        <p:txBody>
          <a:bodyPr>
            <a:noAutofit/>
          </a:bodyPr>
          <a:lstStyle/>
          <a:p>
            <a:pPr algn="ctr"/>
            <a:r>
              <a:rPr lang="ru-RU" sz="4800" dirty="0"/>
              <a:t>Формы барического рельефа. </a:t>
            </a:r>
            <a:br>
              <a:rPr lang="ru-RU" sz="4800" dirty="0"/>
            </a:br>
            <a:r>
              <a:rPr lang="ru-RU" sz="4800" dirty="0"/>
              <a:t>Системы пониженного и повышенного давления</a:t>
            </a:r>
            <a:endParaRPr lang="ru-KZ" sz="4800" dirty="0"/>
          </a:p>
        </p:txBody>
      </p:sp>
    </p:spTree>
    <p:extLst>
      <p:ext uri="{BB962C8B-B14F-4D97-AF65-F5344CB8AC3E}">
        <p14:creationId xmlns:p14="http://schemas.microsoft.com/office/powerpoint/2010/main" val="2908480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260FD9-EEC5-9721-ADD4-37D53C045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1. Барический максимум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4D48BB2-6E0A-CEA6-4665-AD9DFD83756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055"/>
          <a:stretch>
            <a:fillRect/>
          </a:stretch>
        </p:blipFill>
        <p:spPr>
          <a:xfrm>
            <a:off x="1566125" y="2139846"/>
            <a:ext cx="9374181" cy="257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157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C0CC7F-5276-F5E9-6CED-79FA69403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2. Барические гребни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1D33BD6-44F4-F845-8FD0-AD421BE160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0375" y="2319728"/>
            <a:ext cx="8554554" cy="221854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52BC6AF-DA78-707B-5A79-8B40F73D3C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6552" y="5004246"/>
            <a:ext cx="3841009" cy="512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863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2ACA9E-D835-6ACF-A115-5DA839239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1" y="369804"/>
            <a:ext cx="9603275" cy="1049235"/>
          </a:xfrm>
        </p:spPr>
        <p:txBody>
          <a:bodyPr>
            <a:normAutofit fontScale="90000"/>
          </a:bodyPr>
          <a:lstStyle/>
          <a:p>
            <a:r>
              <a:rPr lang="ru-RU" dirty="0"/>
              <a:t>3. Перемычка повышенного давления или полоса повышенных значений абсолютного </a:t>
            </a:r>
            <a:r>
              <a:rPr lang="ru-RU" dirty="0" err="1"/>
              <a:t>геопотенциала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66CB055-8755-FBA5-5179-1FE2E13744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3946" y="2173574"/>
            <a:ext cx="8804107" cy="2850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129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C0ABD8-DF8B-D12D-BD83-1CC0F33AB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179" y="189922"/>
            <a:ext cx="9603275" cy="1049235"/>
          </a:xfrm>
        </p:spPr>
        <p:txBody>
          <a:bodyPr/>
          <a:lstStyle/>
          <a:p>
            <a:r>
              <a:rPr lang="ru-RU" dirty="0"/>
              <a:t>Седловина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DCC1B9C-4F70-63DF-1DE0-C2EB8F699D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658" y="795380"/>
            <a:ext cx="6166411" cy="58631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0CA4D94-66A8-5A01-2447-66300566D2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157" y="1524234"/>
            <a:ext cx="6028630" cy="428647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5A13942-3DC6-8425-EF4C-6D0362BB81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658" y="2470104"/>
            <a:ext cx="2763831" cy="601651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0EDB822-1C02-5E6A-141B-EDF624A439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1658" y="5933976"/>
            <a:ext cx="9177656" cy="806827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445334F5-270A-0B45-55CB-673AE0C1392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1658" y="4618656"/>
            <a:ext cx="2996721" cy="586315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5ACF6EFB-A151-3CC0-9B62-0CB7E9FE77B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1658" y="3514912"/>
            <a:ext cx="3015523" cy="68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094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CB5A68-1C1E-15EE-1C04-507CA9F28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Барические образования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118252-4ACE-D423-C79A-02F51A99E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ru-RU" dirty="0"/>
              <a:t>Низкие – от уровня моря до изобарической поверхности 850 </a:t>
            </a:r>
            <a:r>
              <a:rPr lang="ru-RU" dirty="0" err="1"/>
              <a:t>гПа</a:t>
            </a:r>
            <a:r>
              <a:rPr lang="ru-RU" dirty="0"/>
              <a:t> </a:t>
            </a:r>
          </a:p>
          <a:p>
            <a:pPr marL="457200" indent="-457200">
              <a:buAutoNum type="arabicPeriod"/>
            </a:pPr>
            <a:r>
              <a:rPr lang="ru-RU" dirty="0"/>
              <a:t>Средние – от уровня моря до изобарической поверхности 700 </a:t>
            </a:r>
            <a:r>
              <a:rPr lang="ru-RU" dirty="0" err="1"/>
              <a:t>гПа</a:t>
            </a:r>
            <a:endParaRPr lang="ru-RU" dirty="0"/>
          </a:p>
          <a:p>
            <a:pPr marL="457200" indent="-457200">
              <a:buAutoNum type="arabicPeriod"/>
            </a:pPr>
            <a:r>
              <a:rPr lang="ru-RU" dirty="0"/>
              <a:t>Высокие – от уровня моря до изобарической поверхности 500 </a:t>
            </a:r>
            <a:r>
              <a:rPr lang="ru-RU" dirty="0" err="1"/>
              <a:t>гПа</a:t>
            </a:r>
            <a:r>
              <a:rPr lang="ru-RU" dirty="0"/>
              <a:t> и выше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158707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36">
            <a:extLst>
              <a:ext uri="{FF2B5EF4-FFF2-40B4-BE49-F238E27FC236}">
                <a16:creationId xmlns:a16="http://schemas.microsoft.com/office/drawing/2014/main" id="{CDDE5CDF-1512-4CDA-B956-23D223F8DE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pic>
        <p:nvPicPr>
          <p:cNvPr id="50" name="Picture 38">
            <a:extLst>
              <a:ext uri="{FF2B5EF4-FFF2-40B4-BE49-F238E27FC236}">
                <a16:creationId xmlns:a16="http://schemas.microsoft.com/office/drawing/2014/main" id="{B029D7D8-5A6B-4C76-94C8-15798C6C5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51" name="Straight Connector 40">
            <a:extLst>
              <a:ext uri="{FF2B5EF4-FFF2-40B4-BE49-F238E27FC236}">
                <a16:creationId xmlns:a16="http://schemas.microsoft.com/office/drawing/2014/main" id="{A5C9319C-E20D-4884-952F-60B6A58C3E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42">
            <a:extLst>
              <a:ext uri="{FF2B5EF4-FFF2-40B4-BE49-F238E27FC236}">
                <a16:creationId xmlns:a16="http://schemas.microsoft.com/office/drawing/2014/main" id="{B6E6531A-0776-43BA-A852-5FB5C7753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56085" y="533400"/>
            <a:ext cx="9079832" cy="5077326"/>
          </a:xfrm>
          <a:prstGeom prst="rect">
            <a:avLst/>
          </a:prstGeom>
          <a:gradFill>
            <a:gsLst>
              <a:gs pos="0">
                <a:srgbClr val="000001"/>
              </a:gs>
              <a:gs pos="100000">
                <a:srgbClr val="191919"/>
              </a:gs>
            </a:gsLst>
          </a:gradFill>
          <a:ln w="76200" cmpd="sng">
            <a:noFill/>
            <a:miter lim="800000"/>
          </a:ln>
          <a:effectLst>
            <a:outerShdw blurRad="127000" dist="228600" dir="4740000" sx="98000" sy="98000" algn="tl" rotWithShape="0">
              <a:srgbClr val="000000">
                <a:alpha val="34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44">
            <a:extLst>
              <a:ext uri="{FF2B5EF4-FFF2-40B4-BE49-F238E27FC236}">
                <a16:creationId xmlns:a16="http://schemas.microsoft.com/office/drawing/2014/main" id="{F8C5273F-2B84-46BF-A94F-1A20E13B3A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4605" y="763203"/>
            <a:ext cx="8622792" cy="4617720"/>
          </a:xfrm>
          <a:prstGeom prst="rect">
            <a:avLst/>
          </a:prstGeom>
          <a:gradFill>
            <a:gsLst>
              <a:gs pos="0">
                <a:srgbClr val="DADADA"/>
              </a:gs>
              <a:gs pos="100000">
                <a:srgbClr val="FFFFFE"/>
              </a:gs>
            </a:gsLst>
            <a:lin ang="16200000" scaled="0"/>
          </a:gradFill>
          <a:ln w="50800" cmpd="sng">
            <a:solidFill>
              <a:srgbClr val="191919"/>
            </a:solidFill>
            <a:miter lim="800000"/>
          </a:ln>
          <a:effectLst>
            <a:innerShdw blurRad="63500" dist="88900" dir="14100000">
              <a:srgbClr val="000000">
                <a:alpha val="30000"/>
              </a:srgb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2ABA1CA-B956-A699-3504-FFE1588516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3431" y="1247835"/>
            <a:ext cx="6345140" cy="3648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084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6E6531A-0776-43BA-A852-5FB5C7753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56085" y="533400"/>
            <a:ext cx="9079832" cy="5077326"/>
          </a:xfrm>
          <a:prstGeom prst="rect">
            <a:avLst/>
          </a:prstGeom>
          <a:gradFill>
            <a:gsLst>
              <a:gs pos="0">
                <a:srgbClr val="000001"/>
              </a:gs>
              <a:gs pos="100000">
                <a:srgbClr val="191919"/>
              </a:gs>
            </a:gsLst>
          </a:gradFill>
          <a:ln w="76200" cmpd="sng">
            <a:noFill/>
            <a:miter lim="800000"/>
          </a:ln>
          <a:effectLst>
            <a:outerShdw blurRad="127000" dist="228600" dir="4740000" sx="98000" sy="98000" algn="tl" rotWithShape="0">
              <a:srgbClr val="000000">
                <a:alpha val="34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8C5273F-2B84-46BF-A94F-1A20E13B3A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4605" y="763203"/>
            <a:ext cx="8622792" cy="4617720"/>
          </a:xfrm>
          <a:prstGeom prst="rect">
            <a:avLst/>
          </a:prstGeom>
          <a:gradFill>
            <a:gsLst>
              <a:gs pos="0">
                <a:srgbClr val="DADADA"/>
              </a:gs>
              <a:gs pos="100000">
                <a:srgbClr val="FFFFFE"/>
              </a:gs>
            </a:gsLst>
            <a:lin ang="16200000" scaled="0"/>
          </a:gradFill>
          <a:ln w="50800" cmpd="sng">
            <a:solidFill>
              <a:srgbClr val="191919"/>
            </a:solidFill>
            <a:miter lim="800000"/>
          </a:ln>
          <a:effectLst>
            <a:innerShdw blurRad="63500" dist="88900" dir="14100000">
              <a:srgbClr val="000000">
                <a:alpha val="30000"/>
              </a:srgb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56B271D-A9C8-5404-EE53-546433BB57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9237" y="1378720"/>
            <a:ext cx="7653528" cy="3386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660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333425-A3D1-34DA-DA04-5C1D054D3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Системы пониженного давления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634388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27665-78D2-AC16-38A4-A428B46D4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1. Депрессия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A48A903-6FBD-4B10-04C2-EBC0B471B58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7960"/>
          <a:stretch>
            <a:fillRect/>
          </a:stretch>
        </p:blipFill>
        <p:spPr>
          <a:xfrm>
            <a:off x="2309873" y="2118849"/>
            <a:ext cx="7572254" cy="63920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9F87E38-7BF8-A971-3EFF-AAD9D88482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6601" y="3023147"/>
            <a:ext cx="9918798" cy="58345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7CA7826-B5D1-F526-F82A-C2830F543D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7678" y="3871701"/>
            <a:ext cx="5056643" cy="583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430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513E12-69E8-BBEE-A113-0A700FAA5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097" y="234709"/>
            <a:ext cx="9603275" cy="349908"/>
          </a:xfrm>
        </p:spPr>
        <p:txBody>
          <a:bodyPr>
            <a:normAutofit fontScale="90000"/>
          </a:bodyPr>
          <a:lstStyle/>
          <a:p>
            <a:r>
              <a:rPr lang="ru-RU" dirty="0"/>
              <a:t>2. Барические ложбины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D53C0D9-56DF-42BE-3EFA-8671C4532E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775" y="1249931"/>
            <a:ext cx="7584368" cy="56981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78163D5-F1DD-3A82-5D1D-843CD6A882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775" y="2157637"/>
            <a:ext cx="3487940" cy="569812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10221CF-6514-E48E-4C8D-78465A0086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775" y="3065344"/>
            <a:ext cx="6353622" cy="527029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A9B58A99-3EEA-1125-8248-7B9B9B7059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5959" y="4453215"/>
            <a:ext cx="3256218" cy="646931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00A597E-EC9D-D44A-D341-5B506C62749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67134" y="1848961"/>
            <a:ext cx="3802476" cy="402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665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>
            <a:extLst>
              <a:ext uri="{FF2B5EF4-FFF2-40B4-BE49-F238E27FC236}">
                <a16:creationId xmlns:a16="http://schemas.microsoft.com/office/drawing/2014/main" id="{84C75E2B-CACA-478C-B26B-182AF87A1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pic>
        <p:nvPicPr>
          <p:cNvPr id="102" name="Picture 101">
            <a:extLst>
              <a:ext uri="{FF2B5EF4-FFF2-40B4-BE49-F238E27FC236}">
                <a16:creationId xmlns:a16="http://schemas.microsoft.com/office/drawing/2014/main" id="{50FF2874-547C-4D14-9E18-28B19002F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36CF827D-A163-47F7-BD87-34EB4FA7D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D299D9A9-1DA8-433D-A9BC-FB48D93D4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08" name="Rectangle 107">
            <a:extLst>
              <a:ext uri="{FF2B5EF4-FFF2-40B4-BE49-F238E27FC236}">
                <a16:creationId xmlns:a16="http://schemas.microsoft.com/office/drawing/2014/main" id="{593D0D1F-C0CE-416A-883C-BF1E03F63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94BB6862-3393-46CC-9A80-E400B3206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DE2C7B-CFB3-C173-7109-E3C2AEFA7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803" y="1737464"/>
            <a:ext cx="2821967" cy="31449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dirty="0"/>
              <a:t>3. </a:t>
            </a:r>
            <a:r>
              <a:rPr lang="en-US" sz="2200" dirty="0" err="1"/>
              <a:t>Полоса</a:t>
            </a:r>
            <a:r>
              <a:rPr lang="en-US" sz="2200" dirty="0"/>
              <a:t> (</a:t>
            </a:r>
            <a:r>
              <a:rPr lang="en-US" sz="2200" dirty="0" err="1"/>
              <a:t>перемычка</a:t>
            </a:r>
            <a:r>
              <a:rPr lang="en-US" sz="2200" dirty="0"/>
              <a:t>) </a:t>
            </a:r>
            <a:r>
              <a:rPr lang="en-US" sz="2200" dirty="0" err="1"/>
              <a:t>пониженного</a:t>
            </a:r>
            <a:r>
              <a:rPr lang="en-US" sz="2200" dirty="0"/>
              <a:t> </a:t>
            </a:r>
            <a:r>
              <a:rPr lang="en-US" sz="2200" dirty="0" err="1"/>
              <a:t>давления</a:t>
            </a:r>
            <a:r>
              <a:rPr lang="en-US" sz="2200" dirty="0"/>
              <a:t> </a:t>
            </a:r>
            <a:r>
              <a:rPr lang="en-US" sz="2200" dirty="0" err="1"/>
              <a:t>или</a:t>
            </a:r>
            <a:r>
              <a:rPr lang="en-US" sz="2200" dirty="0"/>
              <a:t> </a:t>
            </a:r>
            <a:r>
              <a:rPr lang="en-US" sz="2200" dirty="0" err="1"/>
              <a:t>полоса</a:t>
            </a:r>
            <a:r>
              <a:rPr lang="en-US" sz="2200" dirty="0"/>
              <a:t> </a:t>
            </a:r>
            <a:r>
              <a:rPr lang="en-US" sz="2200" dirty="0" err="1"/>
              <a:t>пониженных</a:t>
            </a:r>
            <a:r>
              <a:rPr lang="en-US" sz="2200" dirty="0"/>
              <a:t> </a:t>
            </a:r>
            <a:r>
              <a:rPr lang="en-US" sz="2200" dirty="0" err="1"/>
              <a:t>значений</a:t>
            </a:r>
            <a:r>
              <a:rPr lang="en-US" sz="2200" dirty="0"/>
              <a:t> </a:t>
            </a:r>
            <a:r>
              <a:rPr lang="en-US" sz="2200" dirty="0" err="1"/>
              <a:t>абсолютного</a:t>
            </a:r>
            <a:r>
              <a:rPr lang="en-US" sz="2200" dirty="0"/>
              <a:t> </a:t>
            </a:r>
            <a:r>
              <a:rPr lang="en-US" sz="2200" dirty="0" err="1"/>
              <a:t>геопотенциала</a:t>
            </a:r>
            <a:endParaRPr lang="en-US" sz="2200" dirty="0"/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ECD36A4A-123D-46E3-8A64-13B8B3F01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8" y="482170"/>
            <a:ext cx="7560115" cy="5149101"/>
            <a:chOff x="7463258" y="583365"/>
            <a:chExt cx="7560115" cy="5181928"/>
          </a:xfrm>
        </p:grpSpPr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612E2361-DAF1-4420-BBBD-218F4138ED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8" y="583365"/>
              <a:ext cx="7560115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1D6F994B-14BC-49BA-B34D-17DF3069A4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7" y="915807"/>
              <a:ext cx="692827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824EA0F4-AA9E-DB79-2296-C457595E036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061" t="9902" r="6361" b="5498"/>
          <a:stretch>
            <a:fillRect/>
          </a:stretch>
        </p:blipFill>
        <p:spPr>
          <a:xfrm>
            <a:off x="5485574" y="1116344"/>
            <a:ext cx="4548516" cy="3866172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55EC7096-D0A6-471D-AE28-B68D70388E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2E98EB88-99B6-483D-B203-0D5D63100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AFDA37C-86A2-1914-1C8B-653BBF7CC0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4317" y="5925861"/>
            <a:ext cx="3464004" cy="492046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829E646-A332-B13B-7CEB-456CC96DE3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082" y="5935109"/>
            <a:ext cx="5812156" cy="530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716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C89D28-542E-0609-537E-DE93FD06F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4. Замаскированная ложбина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4CB720D-165F-D92B-BC26-3E93777DEF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374" y="1588958"/>
            <a:ext cx="6528636" cy="323665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7F58276-508B-6AE8-4A69-ED3FD089F8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5424" y="5140380"/>
            <a:ext cx="7041261" cy="1533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457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3133D5-5C94-276E-1C45-F02C3659C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Системы повышенного давления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174389760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50</TotalTime>
  <Words>95</Words>
  <Application>Microsoft Office PowerPoint</Application>
  <PresentationFormat>Широкоэкранный</PresentationFormat>
  <Paragraphs>15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Gill Sans MT</vt:lpstr>
      <vt:lpstr>Галерея</vt:lpstr>
      <vt:lpstr>Формы барического рельефа.  Системы пониженного и повышенного давления</vt:lpstr>
      <vt:lpstr>Презентация PowerPoint</vt:lpstr>
      <vt:lpstr>Презентация PowerPoint</vt:lpstr>
      <vt:lpstr>Системы пониженного давления</vt:lpstr>
      <vt:lpstr>1. Депрессия</vt:lpstr>
      <vt:lpstr>2. Барические ложбины</vt:lpstr>
      <vt:lpstr>3. Полоса (перемычка) пониженного давления или полоса пониженных значений абсолютного геопотенциала</vt:lpstr>
      <vt:lpstr>4. Замаскированная ложбина</vt:lpstr>
      <vt:lpstr>Системы повышенного давления</vt:lpstr>
      <vt:lpstr>1. Барический максимум</vt:lpstr>
      <vt:lpstr>2. Барические гребни</vt:lpstr>
      <vt:lpstr>3. Перемычка повышенного давления или полоса повышенных значений абсолютного геопотенциала</vt:lpstr>
      <vt:lpstr>Седловина</vt:lpstr>
      <vt:lpstr>Барические образования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DKU Student</dc:creator>
  <cp:lastModifiedBy>DKU Student</cp:lastModifiedBy>
  <cp:revision>1</cp:revision>
  <dcterms:created xsi:type="dcterms:W3CDTF">2025-10-07T15:10:33Z</dcterms:created>
  <dcterms:modified xsi:type="dcterms:W3CDTF">2025-10-07T16:04:23Z</dcterms:modified>
</cp:coreProperties>
</file>